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25" r:id="rId2"/>
    <p:sldId id="257" r:id="rId3"/>
    <p:sldId id="304" r:id="rId4"/>
    <p:sldId id="313" r:id="rId5"/>
    <p:sldId id="305" r:id="rId6"/>
    <p:sldId id="314" r:id="rId7"/>
    <p:sldId id="323" r:id="rId8"/>
    <p:sldId id="277" r:id="rId9"/>
    <p:sldId id="308" r:id="rId10"/>
    <p:sldId id="32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91655" autoAdjust="0"/>
  </p:normalViewPr>
  <p:slideViewPr>
    <p:cSldViewPr>
      <p:cViewPr>
        <p:scale>
          <a:sx n="80" d="100"/>
          <a:sy n="80" d="100"/>
        </p:scale>
        <p:origin x="-876" y="-516"/>
      </p:cViewPr>
      <p:guideLst>
        <p:guide orient="horz" pos="2160"/>
        <p:guide pos="2880"/>
      </p:guideLst>
    </p:cSldViewPr>
  </p:slideViewPr>
  <p:notesTextViewPr>
    <p:cViewPr>
      <p:scale>
        <a:sx n="1" d="1"/>
        <a:sy n="1" d="1"/>
      </p:scale>
      <p:origin x="0" y="82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2E74D3-9160-4091-98C0-67BFFFCB3940}" type="datetimeFigureOut">
              <a:rPr lang="en-US" smtClean="0"/>
              <a:t>9/14/2012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F6327F-5E96-4E8A-92E8-519210FFF994}" type="slidenum">
              <a:rPr lang="en-US" smtClean="0"/>
              <a:t>‹#›</a:t>
            </a:fld>
            <a:endParaRPr lang="en-US"/>
          </a:p>
        </p:txBody>
      </p:sp>
    </p:spTree>
    <p:extLst>
      <p:ext uri="{BB962C8B-B14F-4D97-AF65-F5344CB8AC3E}">
        <p14:creationId xmlns:p14="http://schemas.microsoft.com/office/powerpoint/2010/main" val="3184694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noted previously, we tend to use heuristics, or rules of thumb, to reduce the complexity of our decisions.</a:t>
            </a:r>
          </a:p>
          <a:p>
            <a:pPr marL="171450" indent="-171450">
              <a:buFontTx/>
              <a:buChar char="-"/>
            </a:pPr>
            <a:r>
              <a:rPr lang="en-US" baseline="0" dirty="0" smtClean="0"/>
              <a:t>Often, these heuristics allow us to make effective decisions in a short amount of time.</a:t>
            </a:r>
          </a:p>
          <a:p>
            <a:pPr marL="171450" indent="-171450">
              <a:buFontTx/>
              <a:buChar char="-"/>
            </a:pPr>
            <a:r>
              <a:rPr lang="en-US" baseline="0" dirty="0" smtClean="0"/>
              <a:t>However, under the right set of circumstances they can also lead us into making biased decisions.</a:t>
            </a:r>
          </a:p>
          <a:p>
            <a:pPr marL="171450" indent="-171450">
              <a:buFontTx/>
              <a:buChar char="-"/>
            </a:pPr>
            <a:r>
              <a:rPr lang="en-US" baseline="0" dirty="0" smtClean="0"/>
              <a:t>Avoiding the biases that come with the use of heuristics is so difficult that even the most intelligent people are prone to error.</a:t>
            </a:r>
          </a:p>
          <a:p>
            <a:pPr marL="171450" indent="-171450">
              <a:buFontTx/>
              <a:buChar char="-"/>
            </a:pPr>
            <a:r>
              <a:rPr lang="en-US" baseline="0" dirty="0" smtClean="0"/>
              <a:t>Before introducing key biases, take a few minutes to answer the following questions. Write down your answers.</a:t>
            </a:r>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1</a:t>
            </a:fld>
            <a:endParaRPr lang="en-US"/>
          </a:p>
        </p:txBody>
      </p:sp>
    </p:spTree>
    <p:extLst>
      <p:ext uri="{BB962C8B-B14F-4D97-AF65-F5344CB8AC3E}">
        <p14:creationId xmlns:p14="http://schemas.microsoft.com/office/powerpoint/2010/main" val="138120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Consider the following dilemma:</a:t>
            </a:r>
          </a:p>
          <a:p>
            <a:pPr marL="628650" lvl="1" indent="-171450">
              <a:buFontTx/>
              <a:buChar char="-"/>
            </a:pPr>
            <a:r>
              <a:rPr lang="en-US" baseline="0" dirty="0" smtClean="0"/>
              <a:t>You are standing over a set of trolley tracks next to a railway worker with a backpack.</a:t>
            </a:r>
          </a:p>
          <a:p>
            <a:pPr marL="628650" lvl="1" indent="-171450">
              <a:buFontTx/>
              <a:buChar char="-"/>
            </a:pPr>
            <a:r>
              <a:rPr lang="en-US" baseline="0" dirty="0" smtClean="0"/>
              <a:t>Below, you see the train rapidly approaching five helpless people.</a:t>
            </a:r>
          </a:p>
          <a:p>
            <a:pPr marL="628650" lvl="1" indent="-171450">
              <a:buFontTx/>
              <a:buChar char="-"/>
            </a:pPr>
            <a:r>
              <a:rPr lang="en-US" baseline="0" dirty="0" smtClean="0"/>
              <a:t>The only way to save the people is by pushing the railway worker onto the tracks.</a:t>
            </a:r>
          </a:p>
          <a:p>
            <a:pPr marL="1085850" lvl="2" indent="-171450">
              <a:buFontTx/>
              <a:buChar char="-"/>
            </a:pPr>
            <a:r>
              <a:rPr lang="en-US" baseline="0" dirty="0" smtClean="0"/>
              <a:t>His body and the backpack will stop the train, but he will be killed.</a:t>
            </a:r>
          </a:p>
          <a:p>
            <a:pPr marL="1085850" lvl="2" indent="-171450">
              <a:buFontTx/>
              <a:buChar char="-"/>
            </a:pPr>
            <a:r>
              <a:rPr lang="en-US" baseline="0" dirty="0" smtClean="0"/>
              <a:t>You cannot jump in front of the train yourself because you do not weigh enough to stop the train and there is not enough time to put on the worker’s backpack.</a:t>
            </a:r>
          </a:p>
          <a:p>
            <a:pPr marL="628650" lvl="1" indent="-171450">
              <a:buFontTx/>
              <a:buChar char="-"/>
            </a:pPr>
            <a:r>
              <a:rPr lang="en-US" baseline="0" dirty="0" smtClean="0"/>
              <a:t>Legal concerns aside, would you push the worker to his death?</a:t>
            </a:r>
          </a:p>
          <a:p>
            <a:pPr marL="171450" lvl="0" indent="-171450">
              <a:buFontTx/>
              <a:buChar char="-"/>
            </a:pPr>
            <a:r>
              <a:rPr lang="en-US" baseline="0" dirty="0" smtClean="0"/>
              <a:t>This dilemma directly pits a utilitarian approach against a deontological approach.</a:t>
            </a:r>
          </a:p>
          <a:p>
            <a:pPr marL="628650" lvl="1" indent="-171450">
              <a:buFontTx/>
              <a:buChar char="-"/>
            </a:pPr>
            <a:r>
              <a:rPr lang="en-US" baseline="0" dirty="0" err="1" smtClean="0"/>
              <a:t>Utilitarians</a:t>
            </a:r>
            <a:r>
              <a:rPr lang="en-US" baseline="0" dirty="0" smtClean="0"/>
              <a:t> </a:t>
            </a:r>
            <a:r>
              <a:rPr lang="en-US" baseline="0" dirty="0" smtClean="0"/>
              <a:t>think in terms of maximizing the number of lives saved, so killing one person is justified if it saves 5 others.</a:t>
            </a:r>
          </a:p>
          <a:p>
            <a:pPr marL="628650" lvl="1" indent="-171450">
              <a:buFontTx/>
              <a:buChar char="-"/>
            </a:pPr>
            <a:r>
              <a:rPr lang="en-US" baseline="0" dirty="0" smtClean="0"/>
              <a:t>However, people with a deontological perspective believe that pushing the worker to his death is unjustified since it violates his rights.</a:t>
            </a:r>
          </a:p>
          <a:p>
            <a:pPr marL="628650" lvl="1" indent="-171450">
              <a:buFontTx/>
              <a:buChar char="-"/>
            </a:pPr>
            <a:r>
              <a:rPr lang="en-US" baseline="0" dirty="0" smtClean="0"/>
              <a:t>In this problem, most people take the deontological perspective.</a:t>
            </a:r>
          </a:p>
        </p:txBody>
      </p:sp>
      <p:sp>
        <p:nvSpPr>
          <p:cNvPr id="4" name="Slide Number Placeholder 3"/>
          <p:cNvSpPr>
            <a:spLocks noGrp="1"/>
          </p:cNvSpPr>
          <p:nvPr>
            <p:ph type="sldNum" sz="quarter" idx="10"/>
          </p:nvPr>
        </p:nvSpPr>
        <p:spPr/>
        <p:txBody>
          <a:bodyPr/>
          <a:lstStyle/>
          <a:p>
            <a:fld id="{E6F6327F-5E96-4E8A-92E8-519210FFF994}" type="slidenum">
              <a:rPr lang="en-US" smtClean="0"/>
              <a:t>2</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Now, consider this problem.</a:t>
            </a:r>
          </a:p>
          <a:p>
            <a:pPr marL="628650" lvl="1" indent="-171450">
              <a:buFontTx/>
              <a:buChar char="-"/>
            </a:pPr>
            <a:r>
              <a:rPr lang="en-US" baseline="0" dirty="0" smtClean="0"/>
              <a:t>A runaway trolley is rapidly approach five helpless workers. If it stays on course, all five workers will be killed.</a:t>
            </a:r>
          </a:p>
          <a:p>
            <a:pPr marL="628650" lvl="1" indent="-171450">
              <a:buFontTx/>
              <a:buChar char="-"/>
            </a:pPr>
            <a:r>
              <a:rPr lang="en-US" baseline="0" dirty="0" smtClean="0"/>
              <a:t>The only way to save the workers is to flip a switch that leads the trolley onto a different track.</a:t>
            </a:r>
          </a:p>
          <a:p>
            <a:pPr marL="628650" lvl="1" indent="-171450">
              <a:buFontTx/>
              <a:buChar char="-"/>
            </a:pPr>
            <a:r>
              <a:rPr lang="en-US" baseline="0" dirty="0" smtClean="0"/>
              <a:t>However, the trolley will kill one worker on the other track if you flip the switch.</a:t>
            </a:r>
          </a:p>
          <a:p>
            <a:pPr marL="628650" lvl="1" indent="-171450">
              <a:buFontTx/>
              <a:buChar char="-"/>
            </a:pPr>
            <a:r>
              <a:rPr lang="en-US" baseline="0" dirty="0" smtClean="0"/>
              <a:t>Ignoring legal concerns, would you flip the switch to save five people at the expense of one other person?</a:t>
            </a:r>
          </a:p>
          <a:p>
            <a:pPr marL="171450" lvl="0" indent="-171450">
              <a:buFontTx/>
              <a:buChar char="-"/>
            </a:pPr>
            <a:r>
              <a:rPr lang="en-US" baseline="0" dirty="0" smtClean="0"/>
              <a:t>This version of the problem is identical from a utilitarian perspective to the prior version of the problem.</a:t>
            </a:r>
          </a:p>
          <a:p>
            <a:pPr marL="628650" lvl="1" indent="-171450">
              <a:buFontTx/>
              <a:buChar char="-"/>
            </a:pPr>
            <a:r>
              <a:rPr lang="en-US" baseline="0" dirty="0" smtClean="0"/>
              <a:t>However, most people choose to flip the switch in this version of the problem.</a:t>
            </a:r>
          </a:p>
          <a:p>
            <a:pPr marL="628650" lvl="1" indent="-171450">
              <a:buFontTx/>
              <a:buChar char="-"/>
            </a:pPr>
            <a:r>
              <a:rPr lang="en-US" baseline="0" dirty="0" smtClean="0"/>
              <a:t>The indirect act of flipping a switch as opposed to directly pushing a person to his death is less emotionally arousing to people and leads them to think from a more utilitarian perspective.</a:t>
            </a:r>
          </a:p>
          <a:p>
            <a:pPr marL="628650" lvl="1" indent="-171450">
              <a:buFontTx/>
              <a:buChar char="-"/>
            </a:pPr>
            <a:r>
              <a:rPr lang="en-US" baseline="0" dirty="0" smtClean="0"/>
              <a:t>Likewise, when people read both versions of this problem at the same time, they tend to adopt a more rational, utilitarian approach and change reconsider their answer to the footbridge problem by indicating that they would push the worker to his death.</a:t>
            </a:r>
          </a:p>
        </p:txBody>
      </p:sp>
      <p:sp>
        <p:nvSpPr>
          <p:cNvPr id="4" name="Slide Number Placeholder 3"/>
          <p:cNvSpPr>
            <a:spLocks noGrp="1"/>
          </p:cNvSpPr>
          <p:nvPr>
            <p:ph type="sldNum" sz="quarter" idx="10"/>
          </p:nvPr>
        </p:nvSpPr>
        <p:spPr/>
        <p:txBody>
          <a:bodyPr/>
          <a:lstStyle/>
          <a:p>
            <a:fld id="{E6F6327F-5E96-4E8A-92E8-519210FFF994}" type="slidenum">
              <a:rPr lang="en-US" smtClean="0"/>
              <a:t>3</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illustrated by the prior two problems, we often make different decisions when we adopt an emotional perspective compared to a rational perspective.</a:t>
            </a:r>
          </a:p>
          <a:p>
            <a:pPr marL="171450" indent="-171450">
              <a:buFontTx/>
              <a:buChar char="-"/>
            </a:pPr>
            <a:r>
              <a:rPr lang="en-US" baseline="0" dirty="0" smtClean="0"/>
              <a:t>One way this occurs is in the conflict between our ideal selves, or what we think we should do, and our less rational selves that seek immediate gratification.</a:t>
            </a:r>
          </a:p>
          <a:p>
            <a:pPr marL="171450" indent="-171450">
              <a:buFontTx/>
              <a:buChar char="-"/>
            </a:pPr>
            <a:r>
              <a:rPr lang="en-US" baseline="0" dirty="0" smtClean="0"/>
              <a:t>Another is that we often develop perceptions of fairness that are biased by our own self-interest.</a:t>
            </a:r>
          </a:p>
          <a:p>
            <a:pPr marL="171450" indent="-171450">
              <a:buFontTx/>
              <a:buChar char="-"/>
            </a:pPr>
            <a:r>
              <a:rPr lang="en-US" baseline="0" dirty="0" smtClean="0"/>
              <a:t>Finally, we also are prone to having our emotions influence our </a:t>
            </a:r>
            <a:r>
              <a:rPr lang="en-US" baseline="0" dirty="0" smtClean="0"/>
              <a:t>decisions</a:t>
            </a:r>
            <a:r>
              <a:rPr lang="en-US" baseline="0" dirty="0" smtClean="0"/>
              <a:t>.</a:t>
            </a:r>
          </a:p>
        </p:txBody>
      </p:sp>
      <p:sp>
        <p:nvSpPr>
          <p:cNvPr id="4" name="Slide Number Placeholder 3"/>
          <p:cNvSpPr>
            <a:spLocks noGrp="1"/>
          </p:cNvSpPr>
          <p:nvPr>
            <p:ph type="sldNum" sz="quarter" idx="10"/>
          </p:nvPr>
        </p:nvSpPr>
        <p:spPr/>
        <p:txBody>
          <a:bodyPr/>
          <a:lstStyle/>
          <a:p>
            <a:fld id="{E6F6327F-5E96-4E8A-92E8-519210FFF994}" type="slidenum">
              <a:rPr lang="en-US" smtClean="0"/>
              <a:t>4</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As mentioned, we constantly face conflict between what we want to do and what we know we should do.</a:t>
            </a:r>
          </a:p>
          <a:p>
            <a:pPr marL="628650" lvl="1" indent="-171450">
              <a:buFontTx/>
              <a:buChar char="-"/>
            </a:pPr>
            <a:r>
              <a:rPr lang="en-US" baseline="0" dirty="0" smtClean="0"/>
              <a:t>One reason that this occurs is because what we want to do is heavily shaped by emotions while what we should do is shaped by more deliberative System 2 thinking.</a:t>
            </a:r>
          </a:p>
          <a:p>
            <a:pPr marL="628650" lvl="1" indent="-171450">
              <a:buFontTx/>
              <a:buChar char="-"/>
            </a:pPr>
            <a:r>
              <a:rPr lang="en-US" baseline="0" dirty="0" smtClean="0"/>
              <a:t>The problem is that emotions and rational thought appear to be governed by different regions of the brain.</a:t>
            </a:r>
          </a:p>
          <a:p>
            <a:pPr marL="1085850" lvl="2" indent="-171450">
              <a:buFontTx/>
              <a:buChar char="-"/>
            </a:pPr>
            <a:r>
              <a:rPr lang="en-US" baseline="0" dirty="0" smtClean="0"/>
              <a:t>People with a damaged prefrontal cortex, a part of the brain associated with the coordination of information and decision-making, have difficulty regulating their behavior to be in line with their long-term goals.</a:t>
            </a:r>
          </a:p>
          <a:p>
            <a:pPr marL="1085850" lvl="2" indent="-171450">
              <a:buFontTx/>
              <a:buChar char="-"/>
            </a:pPr>
            <a:r>
              <a:rPr lang="en-US" baseline="0" dirty="0" smtClean="0"/>
              <a:t>People with damaged parts of the brain that are associated with emotions are actually more rational decision-makers than most because their emotions and instinctual reflexes are unlikely to drive them to make sub-optimal long-term decisions.</a:t>
            </a:r>
          </a:p>
          <a:p>
            <a:pPr marL="628650" lvl="1" indent="-171450">
              <a:buFontTx/>
              <a:buChar char="-"/>
            </a:pPr>
            <a:r>
              <a:rPr lang="en-US" baseline="0" dirty="0" smtClean="0"/>
              <a:t>The inability to coordinate the regions of the brain associated with System 1 thought with the regions associated with System 2 thought likely explains the following common struggles that people face:</a:t>
            </a:r>
          </a:p>
          <a:p>
            <a:pPr marL="1085850" lvl="2" indent="-171450">
              <a:buFontTx/>
              <a:buChar char="-"/>
            </a:pPr>
            <a:r>
              <a:rPr lang="en-US" baseline="0" dirty="0" smtClean="0"/>
              <a:t>Drug addiction due to the inability to avoid the immediate gratification associated with taking an destructive drug.</a:t>
            </a:r>
          </a:p>
          <a:p>
            <a:pPr marL="1085850" lvl="2" indent="-171450">
              <a:buFontTx/>
              <a:buChar char="-"/>
            </a:pPr>
            <a:r>
              <a:rPr lang="en-US" baseline="0" dirty="0" smtClean="0"/>
              <a:t>Obesity resulting from the inability to avoid tasty but unhealthy foods.</a:t>
            </a:r>
          </a:p>
          <a:p>
            <a:pPr marL="1085850" lvl="2" indent="-171450">
              <a:buFontTx/>
              <a:buChar char="-"/>
            </a:pPr>
            <a:r>
              <a:rPr lang="en-US" baseline="0" dirty="0" smtClean="0"/>
              <a:t>Abstaining from extramarital sex despite the taboos associated with it.</a:t>
            </a:r>
          </a:p>
          <a:p>
            <a:pPr marL="1085850" lvl="2" indent="-171450">
              <a:buFontTx/>
              <a:buChar char="-"/>
            </a:pPr>
            <a:r>
              <a:rPr lang="en-US" baseline="0" dirty="0" smtClean="0"/>
              <a:t>Procrastinating by watching television rather than focusing on work with a rapidly approaching deadline.</a:t>
            </a:r>
          </a:p>
          <a:p>
            <a:pPr marL="628650" lvl="1" indent="-171450">
              <a:buFontTx/>
              <a:buChar char="-"/>
            </a:pPr>
            <a:r>
              <a:rPr lang="en-US" baseline="0" dirty="0" smtClean="0"/>
              <a:t>As briefly mentioned earlier with the trolley and footbridge dilemmas, people tend to engage in more deliberative thought when they can directly weigh multiple options against one another.</a:t>
            </a:r>
          </a:p>
          <a:p>
            <a:pPr marL="1085850" lvl="2" indent="-171450">
              <a:buFontTx/>
              <a:buChar char="-"/>
            </a:pPr>
            <a:r>
              <a:rPr lang="en-US" baseline="0" dirty="0" smtClean="0"/>
              <a:t>Considering a single option causes people to think emotionally and reflexively.</a:t>
            </a:r>
          </a:p>
          <a:p>
            <a:pPr marL="1085850" lvl="2" indent="-171450">
              <a:buFontTx/>
              <a:buChar char="-"/>
            </a:pPr>
            <a:r>
              <a:rPr lang="en-US" baseline="0" dirty="0" smtClean="0"/>
              <a:t>But, when they have a point of comparison, they can more clearly see which choices are the most rational.</a:t>
            </a:r>
          </a:p>
          <a:p>
            <a:pPr marL="171450" lvl="0" indent="-171450">
              <a:buFontTx/>
              <a:buChar char="-"/>
            </a:pPr>
            <a:r>
              <a:rPr lang="en-US" baseline="0" dirty="0" smtClean="0"/>
              <a:t>Time also seems to influence our decisions.</a:t>
            </a:r>
          </a:p>
          <a:p>
            <a:pPr marL="628650" lvl="1" indent="-171450">
              <a:buFontTx/>
              <a:buChar char="-"/>
            </a:pPr>
            <a:r>
              <a:rPr lang="en-US" baseline="0" dirty="0" smtClean="0"/>
              <a:t>This occurs because we are hyperbolic discounters. </a:t>
            </a:r>
          </a:p>
          <a:p>
            <a:pPr marL="1085850" lvl="2" indent="-171450">
              <a:buFontTx/>
              <a:buChar char="-"/>
            </a:pPr>
            <a:r>
              <a:rPr lang="en-US" baseline="0" dirty="0" smtClean="0"/>
              <a:t>This means that when we consider choices in the present, we are less likely to delay gratification for a period of time than when we consider an identical time delay in the distant future.</a:t>
            </a:r>
          </a:p>
          <a:p>
            <a:pPr marL="1085850" lvl="2" indent="-171450">
              <a:buFontTx/>
              <a:buChar char="-"/>
            </a:pPr>
            <a:r>
              <a:rPr lang="en-US" baseline="0" dirty="0" smtClean="0"/>
              <a:t>For example, more people are less willing to hold off receiving $1 today in exchange for $2 tomorrow than they are to hold off receiving $1 365 days from now as opposed to $2 366 days from now.</a:t>
            </a:r>
          </a:p>
          <a:p>
            <a:pPr marL="1085850" lvl="2" indent="-171450">
              <a:buFontTx/>
              <a:buChar char="-"/>
            </a:pPr>
            <a:r>
              <a:rPr lang="en-US" baseline="0" dirty="0" smtClean="0"/>
              <a:t>If we were completely rational, we would be equally willing to delay gratification for an extra day regardless of how distant the decision is to delay gratification.</a:t>
            </a:r>
          </a:p>
          <a:p>
            <a:pPr marL="628650" lvl="1" indent="-171450">
              <a:buFontTx/>
              <a:buChar char="-"/>
            </a:pPr>
            <a:r>
              <a:rPr lang="en-US" baseline="0" dirty="0" smtClean="0"/>
              <a:t>This tendency to be biased in favor of the present has important real-world applications.</a:t>
            </a:r>
          </a:p>
          <a:p>
            <a:pPr marL="1085850" lvl="2" indent="-171450">
              <a:buFontTx/>
              <a:buChar char="-"/>
            </a:pPr>
            <a:r>
              <a:rPr lang="en-US" baseline="0" dirty="0" smtClean="0"/>
              <a:t>Online movie renters are more likely to rent movies that they think they should watch (documentaries and art films) when they arrange to have them delivered several days later than they are when they order them to watch right now (they usually favor comedies and action films in the present).</a:t>
            </a:r>
          </a:p>
          <a:p>
            <a:pPr marL="1085850" lvl="2" indent="-171450">
              <a:buFontTx/>
              <a:buChar char="-"/>
            </a:pPr>
            <a:r>
              <a:rPr lang="en-US" baseline="0" dirty="0" smtClean="0"/>
              <a:t>A high proportion of online grocery orders are for healthy foods when they will be delivered several days from now, but when they will be delivered in the near future, a much higher proportion of unhealthy foods such as ice cream are ordered.</a:t>
            </a:r>
          </a:p>
          <a:p>
            <a:pPr marL="1085850" lvl="2" indent="-171450">
              <a:buFontTx/>
              <a:buChar char="-"/>
            </a:pPr>
            <a:r>
              <a:rPr lang="en-US" baseline="0" dirty="0" smtClean="0"/>
              <a:t>In public policy debates, we are more likely to approve policies in the long-term best interest when they will be implemented in the distant future as opposed to immediately implemented.</a:t>
            </a:r>
          </a:p>
          <a:p>
            <a:pPr marL="1543050" lvl="3" indent="-171450">
              <a:buFontTx/>
              <a:buChar char="-"/>
            </a:pPr>
            <a:r>
              <a:rPr lang="en-US" baseline="0" dirty="0" smtClean="0"/>
              <a:t>Most people are in favor of taxing gas, but they rarely vote for increasing gas taxes.</a:t>
            </a:r>
          </a:p>
          <a:p>
            <a:pPr marL="1543050" lvl="3" indent="-171450">
              <a:buFontTx/>
              <a:buChar char="-"/>
            </a:pPr>
            <a:r>
              <a:rPr lang="en-US" baseline="0" dirty="0" smtClean="0"/>
              <a:t>People generally are pro-environment, but they are typically unwilling to sacrifice the ability to consume certain product in the short term.</a:t>
            </a:r>
          </a:p>
          <a:p>
            <a:pPr marL="1085850" lvl="2" indent="-171450">
              <a:buFontTx/>
              <a:buChar char="-"/>
            </a:pPr>
            <a:r>
              <a:rPr lang="en-US" baseline="0" dirty="0" smtClean="0"/>
              <a:t>Homeowners face similar issues.</a:t>
            </a:r>
          </a:p>
          <a:p>
            <a:pPr marL="1543050" lvl="3" indent="-171450">
              <a:buFontTx/>
              <a:buChar char="-"/>
            </a:pPr>
            <a:r>
              <a:rPr lang="en-US" baseline="0" dirty="0" smtClean="0"/>
              <a:t>They typically do not invest enough in insulating their homes.</a:t>
            </a:r>
          </a:p>
          <a:p>
            <a:pPr marL="1543050" lvl="3" indent="-171450">
              <a:buFontTx/>
              <a:buChar char="-"/>
            </a:pPr>
            <a:r>
              <a:rPr lang="en-US" baseline="0" dirty="0" smtClean="0"/>
              <a:t>They fail to purchase energy-efficient appliances even though they will save money in the long-run.</a:t>
            </a:r>
          </a:p>
          <a:p>
            <a:pPr marL="1543050" lvl="3" indent="-171450">
              <a:buFontTx/>
              <a:buChar char="-"/>
            </a:pPr>
            <a:r>
              <a:rPr lang="en-US" baseline="0" dirty="0" smtClean="0"/>
              <a:t>The 2008 financial crash was incited by many homeowners defaulting on loans that they thought they could afford, which resulted in their homes being foreclosed.</a:t>
            </a:r>
          </a:p>
          <a:p>
            <a:pPr marL="1085850" lvl="2" indent="-171450">
              <a:buFontTx/>
              <a:buChar char="-"/>
            </a:pPr>
            <a:r>
              <a:rPr lang="en-US" baseline="0" dirty="0" smtClean="0"/>
              <a:t>Organizations also routinely fail to do what is in their long-term best interests, as they often worry about minimizing short-term costs without considering long-term cost-effectiveness.</a:t>
            </a:r>
          </a:p>
          <a:p>
            <a:pPr marL="171450" lvl="0" indent="-171450">
              <a:buFontTx/>
              <a:buChar char="-"/>
            </a:pPr>
            <a:r>
              <a:rPr lang="en-US" baseline="0" dirty="0" smtClean="0"/>
              <a:t>Given all of the evidence that we have trouble engaging aligning our long-term best interest with our short-term behaviors, the key question is “how can we reconcile conflict between our two selves?”</a:t>
            </a:r>
          </a:p>
          <a:p>
            <a:pPr marL="628650" lvl="1" indent="-171450">
              <a:buFontTx/>
              <a:buChar char="-"/>
            </a:pPr>
            <a:r>
              <a:rPr lang="en-US" baseline="0" dirty="0" smtClean="0"/>
              <a:t>One possible solution is to use commitment devices.</a:t>
            </a:r>
          </a:p>
          <a:p>
            <a:pPr marL="1085850" lvl="2" indent="-171450">
              <a:buFontTx/>
              <a:buChar char="-"/>
            </a:pPr>
            <a:r>
              <a:rPr lang="en-US" baseline="0" dirty="0" smtClean="0"/>
              <a:t>The purpose of commitment devices is to either make it impossible for ourselves to engage in a behavior that is not in our long-term best interest or to align our long-term and short-term best interests that makes it immediately painful to engage in an action that is not in our long-term best interest.</a:t>
            </a:r>
          </a:p>
          <a:p>
            <a:pPr marL="1543050" lvl="3" indent="-171450">
              <a:buFontTx/>
              <a:buChar char="-"/>
            </a:pPr>
            <a:r>
              <a:rPr lang="en-US" baseline="0" dirty="0" smtClean="0"/>
              <a:t>An example of a prevention strategy is to place oneself on a list that bans them from casinos in order to prevent themselves from gambling.</a:t>
            </a:r>
          </a:p>
          <a:p>
            <a:pPr marL="1543050" lvl="3" indent="-171450">
              <a:buFontTx/>
              <a:buChar char="-"/>
            </a:pPr>
            <a:r>
              <a:rPr lang="en-US" baseline="0" dirty="0" smtClean="0"/>
              <a:t>An example of a strategy that aligns short-term and long-term interests is the practice that some alcoholics employ where they take a drug that makes them extremely nauseous after consuming alcohol.</a:t>
            </a:r>
          </a:p>
          <a:p>
            <a:pPr marL="1085850" lvl="2" indent="-171450">
              <a:buFontTx/>
              <a:buChar char="-"/>
            </a:pPr>
            <a:r>
              <a:rPr lang="en-US" baseline="0" dirty="0" smtClean="0"/>
              <a:t>Another possible tactic is to consider the interests of both of our selves.</a:t>
            </a:r>
          </a:p>
          <a:p>
            <a:pPr marL="1543050" lvl="3" indent="-171450">
              <a:buFontTx/>
              <a:buChar char="-"/>
            </a:pPr>
            <a:r>
              <a:rPr lang="en-US" baseline="0" dirty="0" smtClean="0"/>
              <a:t>The downside to commitment devices is that they prevent the want self from winning out. However, in cases such a fight-or-flight reactions or when we are faced with hunger, it often makes sense for our want self to win out.</a:t>
            </a:r>
          </a:p>
          <a:p>
            <a:pPr marL="1543050" lvl="3" indent="-171450">
              <a:buFontTx/>
              <a:buChar char="-"/>
            </a:pPr>
            <a:r>
              <a:rPr lang="en-US" baseline="0" dirty="0" smtClean="0"/>
              <a:t>Thus, it may be a better solution to rationally consider our want selves and our should selves simultaneously. By considering the costs and benefits to allowing either of our selves to win out at a given point in time, we may be capable of determining which of our two selves should be attended to at a given point in time in order to make the decision that is best for us.</a:t>
            </a:r>
          </a:p>
          <a:p>
            <a:pPr marL="1085850" lvl="2" indent="-171450">
              <a:buFontTx/>
              <a:buChar char="-"/>
            </a:pPr>
            <a:r>
              <a:rPr lang="en-US" baseline="0" dirty="0" smtClean="0"/>
              <a:t>A final possible solution is to actively form a compromise solution that allows the want self to win out over the should self on occasion.</a:t>
            </a:r>
          </a:p>
          <a:p>
            <a:pPr marL="1543050" lvl="3" indent="-171450">
              <a:buFontTx/>
              <a:buChar char="-"/>
            </a:pPr>
            <a:r>
              <a:rPr lang="en-US" baseline="0" dirty="0" smtClean="0"/>
              <a:t>We are likely to be biased when simultaneously considering both selves such that our want self will likely win out more than it should.</a:t>
            </a:r>
          </a:p>
          <a:p>
            <a:pPr marL="1543050" lvl="3" indent="-171450">
              <a:buFontTx/>
              <a:buChar char="-"/>
            </a:pPr>
            <a:r>
              <a:rPr lang="en-US" baseline="0" dirty="0" smtClean="0"/>
              <a:t>Conversely, when we delay gratification too often, it may become increasingly difficult to continue doing so. This may be worse for us in the long run.</a:t>
            </a:r>
          </a:p>
          <a:p>
            <a:pPr marL="1543050" lvl="3" indent="-171450">
              <a:buFontTx/>
              <a:buChar char="-"/>
            </a:pPr>
            <a:r>
              <a:rPr lang="en-US" baseline="0" dirty="0" smtClean="0"/>
              <a:t>Thus, a reasonable compromise solution is to generally follow your long-term best interests while allowing room for immediate gratification on occasion. For example, one may allow themselves to eat ice cream three days a week, which satisfies the want self enough to continue doing what is in the interest of the should self.</a:t>
            </a:r>
          </a:p>
          <a:p>
            <a:pPr marL="1543050" lvl="3" indent="-171450">
              <a:buFontTx/>
              <a:buChar char="-"/>
            </a:pPr>
            <a:endParaRPr lang="en-US" baseline="0" dirty="0" smtClean="0"/>
          </a:p>
          <a:p>
            <a:pPr marL="1085850" lvl="2"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5</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We also have a tendency to engage in self-serving reasoning.</a:t>
            </a:r>
          </a:p>
          <a:p>
            <a:pPr marL="171450" lvl="0" indent="-171450">
              <a:buFontTx/>
              <a:buChar char="-"/>
            </a:pPr>
            <a:r>
              <a:rPr lang="en-US" baseline="0" dirty="0" smtClean="0"/>
              <a:t>This occurs because our perceptions of fairness is typically biased by our own self-interest.</a:t>
            </a:r>
          </a:p>
          <a:p>
            <a:pPr marL="628650" lvl="1" indent="-171450">
              <a:buFontTx/>
              <a:buChar char="-"/>
            </a:pPr>
            <a:r>
              <a:rPr lang="en-US" baseline="0" dirty="0" smtClean="0"/>
              <a:t>We tend to determine our preferences for a particular outcome and then shape perceptions of fairness that are consistent with our desire to achieve the outcome.</a:t>
            </a:r>
          </a:p>
          <a:p>
            <a:pPr marL="628650" lvl="1" indent="-171450">
              <a:buFontTx/>
              <a:buChar char="-"/>
            </a:pPr>
            <a:r>
              <a:rPr lang="en-US" baseline="0" dirty="0" smtClean="0"/>
              <a:t>For example, one classic study demonstrated that two football fans watching the same game thought that their favorite team played more fairly than the opposing team.</a:t>
            </a:r>
          </a:p>
          <a:p>
            <a:pPr marL="171450" lvl="0" indent="-171450">
              <a:buFontTx/>
              <a:buChar char="-"/>
            </a:pPr>
            <a:r>
              <a:rPr lang="en-US" baseline="0" dirty="0" smtClean="0"/>
              <a:t>Our tendency to form perceptions of fairness that are in line with our self-interest is biased by selective information processing.</a:t>
            </a:r>
          </a:p>
          <a:p>
            <a:pPr marL="628650" lvl="1" indent="-171450">
              <a:buFontTx/>
              <a:buChar char="-"/>
            </a:pPr>
            <a:r>
              <a:rPr lang="en-US" baseline="0" dirty="0" smtClean="0"/>
              <a:t>We seek to confirm evidence that what is in our best-interest is also the best choice to make.</a:t>
            </a:r>
          </a:p>
          <a:p>
            <a:pPr marL="1085850" lvl="2" indent="-171450">
              <a:buFontTx/>
              <a:buChar char="-"/>
            </a:pPr>
            <a:r>
              <a:rPr lang="en-US" baseline="0" dirty="0" smtClean="0"/>
              <a:t>Thus, when seeking to confirm a viewpoint that is in our best interest, we selectively look for evidence that supports the viewpoint.</a:t>
            </a:r>
          </a:p>
          <a:p>
            <a:pPr marL="1085850" lvl="2" indent="-171450">
              <a:buFontTx/>
              <a:buChar char="-"/>
            </a:pPr>
            <a:r>
              <a:rPr lang="en-US" baseline="0" dirty="0" smtClean="0"/>
              <a:t>Conversely, when seeking to refute a viewpoint that is not in our best interest, we tend to ignore evidence that supports the opposing viewpoint.</a:t>
            </a:r>
          </a:p>
          <a:p>
            <a:pPr marL="1085850" lvl="2" indent="-171450">
              <a:buFontTx/>
              <a:buChar char="-"/>
            </a:pPr>
            <a:r>
              <a:rPr lang="en-US" baseline="0" dirty="0" smtClean="0"/>
              <a:t>It is as if we ask ourselves “should I believe this?” when we seek to confirm a viewpoint and “must I believe this?” when seeking to refute a viewpoint.</a:t>
            </a:r>
          </a:p>
          <a:p>
            <a:pPr marL="1085850" lvl="2" indent="-171450">
              <a:buFontTx/>
              <a:buChar char="-"/>
            </a:pPr>
            <a:r>
              <a:rPr lang="en-US" baseline="0" dirty="0" smtClean="0"/>
              <a:t>Research suggests that it is difficult to override this biased information processing, as it appears to unconsciously shape how we perceive information. For example, one study demonstrated that people perceived an identical ambiguous picture differently depending on the implications of the picture for their experience in the experiment.</a:t>
            </a:r>
          </a:p>
          <a:p>
            <a:pPr marL="171450" lvl="0" indent="-171450">
              <a:buFontTx/>
              <a:buChar char="-"/>
            </a:pPr>
            <a:r>
              <a:rPr lang="en-US" baseline="0" dirty="0" smtClean="0"/>
              <a:t>Because our tendency to engage in self-serving reasoning typically eludes our conscious awareness, it is prevalent in everyday life. For example:</a:t>
            </a:r>
          </a:p>
          <a:p>
            <a:pPr marL="628650" lvl="1" indent="-171450">
              <a:buFontTx/>
              <a:buChar char="-"/>
            </a:pPr>
            <a:r>
              <a:rPr lang="en-US" baseline="0" dirty="0" smtClean="0"/>
              <a:t>Auditors frequently excuse the questionable accounting practices of profitable clients who they hope to maintain as clients.</a:t>
            </a:r>
          </a:p>
          <a:p>
            <a:pPr marL="628650" lvl="1" indent="-171450">
              <a:buFontTx/>
              <a:buChar char="-"/>
            </a:pPr>
            <a:r>
              <a:rPr lang="en-US" baseline="0" dirty="0" smtClean="0"/>
              <a:t>CEOs often justify their bonuses as being in the best interests of their company’s shareholders.</a:t>
            </a:r>
          </a:p>
          <a:p>
            <a:pPr marL="628650" lvl="1" indent="-171450">
              <a:buFontTx/>
              <a:buChar char="-"/>
            </a:pPr>
            <a:r>
              <a:rPr lang="en-US" baseline="0" dirty="0" smtClean="0"/>
              <a:t>Doctors often receive gifts from pharmaceutical representatives while maintaining the belief that these gifts do not influence their likelihood of prescribing particular drugs to their patients.</a:t>
            </a:r>
          </a:p>
          <a:p>
            <a:pPr marL="628650" lvl="1" indent="-171450">
              <a:buFontTx/>
              <a:buChar char="-"/>
            </a:pPr>
            <a:r>
              <a:rPr lang="en-US" baseline="0" dirty="0" smtClean="0"/>
              <a:t>Politicians frequently accept large campaign contributions while believing that their policy decisions and votes are not being compromised.</a:t>
            </a:r>
          </a:p>
        </p:txBody>
      </p:sp>
      <p:sp>
        <p:nvSpPr>
          <p:cNvPr id="4" name="Slide Number Placeholder 3"/>
          <p:cNvSpPr>
            <a:spLocks noGrp="1"/>
          </p:cNvSpPr>
          <p:nvPr>
            <p:ph type="sldNum" sz="quarter" idx="10"/>
          </p:nvPr>
        </p:nvSpPr>
        <p:spPr/>
        <p:txBody>
          <a:bodyPr/>
          <a:lstStyle/>
          <a:p>
            <a:fld id="{E6F6327F-5E96-4E8A-92E8-519210FFF994}" type="slidenum">
              <a:rPr lang="en-US" smtClean="0"/>
              <a:t>6</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A series of specific emotions and moods influence our decision-making and information recall.</a:t>
            </a:r>
          </a:p>
          <a:p>
            <a:pPr marL="171450" lvl="0" indent="-171450">
              <a:buFontTx/>
              <a:buChar char="-"/>
            </a:pPr>
            <a:r>
              <a:rPr lang="en-US" baseline="0" dirty="0" smtClean="0"/>
              <a:t>Specific emotions that a series of studies have concluded influence our decision-making are fear, sadness, disgust, anger, and happiness.</a:t>
            </a:r>
          </a:p>
          <a:p>
            <a:pPr marL="628650" lvl="1" indent="-171450">
              <a:buFontTx/>
              <a:buChar char="-"/>
            </a:pPr>
            <a:r>
              <a:rPr lang="en-US" baseline="0" dirty="0" smtClean="0"/>
              <a:t>Fear makes us risk averse and prepares us to flee from it.</a:t>
            </a:r>
          </a:p>
          <a:p>
            <a:pPr marL="628650" lvl="1" indent="-171450">
              <a:buFontTx/>
              <a:buChar char="-"/>
            </a:pPr>
            <a:r>
              <a:rPr lang="en-US" baseline="0" dirty="0" smtClean="0"/>
              <a:t>Sadness induces a motivation to seek change from our current circumstances.</a:t>
            </a:r>
          </a:p>
          <a:p>
            <a:pPr marL="1085850" lvl="2" indent="-171450">
              <a:buFontTx/>
              <a:buChar char="-"/>
            </a:pPr>
            <a:r>
              <a:rPr lang="en-US" baseline="0" dirty="0" smtClean="0"/>
              <a:t>This has important implications for consumer behavior.</a:t>
            </a:r>
          </a:p>
          <a:p>
            <a:pPr marL="1085850" lvl="2" indent="-171450">
              <a:buFontTx/>
              <a:buChar char="-"/>
            </a:pPr>
            <a:r>
              <a:rPr lang="en-US" baseline="0" dirty="0" smtClean="0"/>
              <a:t>It increases our willingness to pay for an item while it reduces our willingness to accept payment for an item.</a:t>
            </a:r>
          </a:p>
          <a:p>
            <a:pPr marL="628650" lvl="1" indent="-171450">
              <a:buFontTx/>
              <a:buChar char="-"/>
            </a:pPr>
            <a:r>
              <a:rPr lang="en-US" baseline="0" dirty="0" smtClean="0"/>
              <a:t>Disgust motivates us to purge ourselves of items that could potentially be contaminating agents.</a:t>
            </a:r>
          </a:p>
          <a:p>
            <a:pPr marL="1085850" lvl="2" indent="-171450">
              <a:buFontTx/>
              <a:buChar char="-"/>
            </a:pPr>
            <a:r>
              <a:rPr lang="en-US" baseline="0" dirty="0" smtClean="0"/>
              <a:t>This also has important implications for consumer behavior.</a:t>
            </a:r>
          </a:p>
          <a:p>
            <a:pPr marL="1085850" lvl="2" indent="-171450">
              <a:buFontTx/>
              <a:buChar char="-"/>
            </a:pPr>
            <a:r>
              <a:rPr lang="en-US" baseline="0" dirty="0" smtClean="0"/>
              <a:t>Sellers lower the price for which they are willing to sell products.</a:t>
            </a:r>
          </a:p>
          <a:p>
            <a:pPr marL="1085850" lvl="2" indent="-171450">
              <a:buFontTx/>
              <a:buChar char="-"/>
            </a:pPr>
            <a:r>
              <a:rPr lang="en-US" baseline="0" dirty="0" smtClean="0"/>
              <a:t>Buyers lower the price for which they are willing to buy products.</a:t>
            </a:r>
          </a:p>
          <a:p>
            <a:pPr marL="628650" lvl="1" indent="-171450">
              <a:buFontTx/>
              <a:buChar char="-"/>
            </a:pPr>
            <a:r>
              <a:rPr lang="en-US" baseline="0" dirty="0" smtClean="0"/>
              <a:t>Anger and happiness</a:t>
            </a:r>
          </a:p>
          <a:p>
            <a:pPr marL="1085850" lvl="2" indent="-171450">
              <a:buFontTx/>
              <a:buChar char="-"/>
            </a:pPr>
            <a:r>
              <a:rPr lang="en-US" baseline="0" dirty="0" smtClean="0"/>
              <a:t>Interestingly, anger and happiness have a similar set of associated effects:</a:t>
            </a:r>
          </a:p>
          <a:p>
            <a:pPr marL="1543050" lvl="3" indent="-171450">
              <a:buFontTx/>
              <a:buChar char="-"/>
            </a:pPr>
            <a:r>
              <a:rPr lang="en-US" baseline="0" dirty="0" smtClean="0"/>
              <a:t>Increased confidence</a:t>
            </a:r>
          </a:p>
          <a:p>
            <a:pPr marL="1543050" lvl="3" indent="-171450">
              <a:buFontTx/>
              <a:buChar char="-"/>
            </a:pPr>
            <a:r>
              <a:rPr lang="en-US" baseline="0" dirty="0" smtClean="0"/>
              <a:t>Increased perceptions of power</a:t>
            </a:r>
          </a:p>
          <a:p>
            <a:pPr marL="1543050" lvl="3" indent="-171450">
              <a:buFontTx/>
              <a:buChar char="-"/>
            </a:pPr>
            <a:r>
              <a:rPr lang="en-US" baseline="0" dirty="0" smtClean="0"/>
              <a:t>Decreased sensitivity to risk and more optimism with respect to health risks</a:t>
            </a:r>
          </a:p>
          <a:p>
            <a:pPr marL="171450" lvl="0" indent="-171450">
              <a:buFontTx/>
              <a:buChar char="-"/>
            </a:pPr>
            <a:r>
              <a:rPr lang="en-US" baseline="0" dirty="0" smtClean="0"/>
              <a:t>Our moods also impact the type of information that we can recall.</a:t>
            </a:r>
          </a:p>
          <a:p>
            <a:pPr marL="628650" lvl="1" indent="-171450">
              <a:buFontTx/>
              <a:buChar char="-"/>
            </a:pPr>
            <a:r>
              <a:rPr lang="en-US" baseline="0" dirty="0" smtClean="0"/>
              <a:t>We tend to have an easier time recalling information that we obtained while in a mood that is congruent with a current mood. For example, when people are happy, they can more easily recall another time in which they were happy than a time in which they were sad while the opposite happens for depressed people.</a:t>
            </a:r>
          </a:p>
          <a:p>
            <a:pPr marL="628650" lvl="1" indent="-171450">
              <a:buFontTx/>
              <a:buChar char="-"/>
            </a:pPr>
            <a:r>
              <a:rPr lang="en-US" baseline="0" dirty="0" smtClean="0"/>
              <a:t>Weather, which impacts our mood, also biases our perceptions of life satisfaction and our general optimism.</a:t>
            </a:r>
          </a:p>
          <a:p>
            <a:pPr marL="1085850" lvl="2" indent="-171450">
              <a:buFontTx/>
              <a:buChar char="-"/>
            </a:pPr>
            <a:r>
              <a:rPr lang="en-US" baseline="0" dirty="0" smtClean="0"/>
              <a:t>People report lower life satisfaction on cloudy days than on sunny days.</a:t>
            </a:r>
          </a:p>
          <a:p>
            <a:pPr marL="1085850" lvl="2" indent="-171450">
              <a:buFontTx/>
              <a:buChar char="-"/>
            </a:pPr>
            <a:r>
              <a:rPr lang="en-US" baseline="0" dirty="0" smtClean="0"/>
              <a:t>Stock prices are more likely to go up on sunny days than on cloudy days.</a:t>
            </a:r>
          </a:p>
          <a:p>
            <a:pPr marL="457200" lvl="1" indent="0">
              <a:buFontTx/>
              <a:buNone/>
            </a:pPr>
            <a:endParaRPr lang="en-US" baseline="0" dirty="0" smtClean="0"/>
          </a:p>
          <a:p>
            <a:pPr marL="1085850" lvl="2" indent="-171450">
              <a:buFontTx/>
              <a:buChar char="-"/>
            </a:pPr>
            <a:endParaRPr lang="en-US" baseline="0" dirty="0" smtClean="0"/>
          </a:p>
          <a:p>
            <a:pPr marL="1085850" lvl="2"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7</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Tx/>
              <a:buChar char="-"/>
            </a:pPr>
            <a:r>
              <a:rPr lang="en-US" baseline="0" dirty="0" smtClean="0"/>
              <a:t>Consider the following scenario about missing a plane.</a:t>
            </a:r>
          </a:p>
          <a:p>
            <a:pPr marL="171450" lvl="0" indent="-171450">
              <a:buFontTx/>
              <a:buChar char="-"/>
            </a:pPr>
            <a:r>
              <a:rPr lang="en-US" baseline="0" dirty="0" smtClean="0"/>
              <a:t>Which would make you more upset: missing the flight that left on time (option a) or the one that left 55 minutes late (option b)?</a:t>
            </a:r>
          </a:p>
          <a:p>
            <a:pPr marL="628650" lvl="1" indent="-171450">
              <a:buFontTx/>
              <a:buChar char="-"/>
            </a:pPr>
            <a:r>
              <a:rPr lang="en-US" baseline="0" dirty="0" smtClean="0"/>
              <a:t>Most people believe that option b is more upsetting.</a:t>
            </a:r>
          </a:p>
          <a:p>
            <a:pPr marL="628650" lvl="1" indent="-171450">
              <a:buFontTx/>
              <a:buChar char="-"/>
            </a:pPr>
            <a:r>
              <a:rPr lang="en-US" baseline="0" dirty="0" smtClean="0"/>
              <a:t>The counterfactual that you could have made the flight with the late departure time is easier to imagine and you are more likely to feel regret at not making the flight as you ruminate the one thing you could have done to get there sooner.</a:t>
            </a:r>
          </a:p>
          <a:p>
            <a:pPr marL="171450" lvl="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8</a:t>
            </a:fld>
            <a:endParaRPr lang="en-US"/>
          </a:p>
        </p:txBody>
      </p:sp>
    </p:spTree>
    <p:extLst>
      <p:ext uri="{BB962C8B-B14F-4D97-AF65-F5344CB8AC3E}">
        <p14:creationId xmlns:p14="http://schemas.microsoft.com/office/powerpoint/2010/main" val="22156792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As illustrated by the problem we just reviewed, falling just short of a desired outcome induces a lot of regret.</a:t>
            </a:r>
          </a:p>
          <a:p>
            <a:pPr marL="628650" lvl="1" indent="-171450">
              <a:buFontTx/>
              <a:buChar char="-"/>
            </a:pPr>
            <a:r>
              <a:rPr lang="en-US" baseline="0" dirty="0" smtClean="0"/>
              <a:t>Just missing a flight induces more regret than missing the flight by a long shot.</a:t>
            </a:r>
          </a:p>
          <a:p>
            <a:pPr marL="628650" lvl="1" indent="-171450">
              <a:buFontTx/>
              <a:buChar char="-"/>
            </a:pPr>
            <a:r>
              <a:rPr lang="en-US" baseline="0" dirty="0" smtClean="0"/>
              <a:t>Research suggests that Olympic bronze medalists appear to be more happy than silver medalists, presumably because the silver medalists consider the more desirable alternative of winning the gold medal while bronze medalists consider the less desirable alternative of not winning a medal at all.</a:t>
            </a:r>
          </a:p>
          <a:p>
            <a:pPr marL="171450" lvl="0" indent="-171450">
              <a:buFontTx/>
              <a:buChar char="-"/>
            </a:pPr>
            <a:r>
              <a:rPr lang="en-US" baseline="0" dirty="0" smtClean="0"/>
              <a:t>Because regret can be easily induced by just missing out on desired outcomes, people seek to avoid regret.</a:t>
            </a:r>
          </a:p>
          <a:p>
            <a:pPr marL="628650" lvl="1" indent="-171450">
              <a:buFontTx/>
              <a:buChar char="-"/>
            </a:pPr>
            <a:r>
              <a:rPr lang="en-US" baseline="0" dirty="0" smtClean="0"/>
              <a:t>One way they do this is by not changing their initial decisions, as more regret is induced by knowing that you changed from a favorable decision to an unfavorable one than knowing that you never were on the verge of making a favorable decision in the first place. This may be problematic when people fail to switch from their default decisions in the face of evidence that they should.</a:t>
            </a:r>
          </a:p>
          <a:p>
            <a:pPr marL="628650" lvl="1" indent="-171450">
              <a:buFontTx/>
              <a:buChar char="-"/>
            </a:pPr>
            <a:r>
              <a:rPr lang="en-US" baseline="0" dirty="0" smtClean="0"/>
              <a:t>Another way of avoiding regret is by avoiding negative feedback. This can be done two ways:</a:t>
            </a:r>
          </a:p>
          <a:p>
            <a:pPr marL="1085850" lvl="2" indent="-171450">
              <a:buFontTx/>
              <a:buChar char="-"/>
            </a:pPr>
            <a:r>
              <a:rPr lang="en-US" baseline="0" dirty="0" smtClean="0"/>
              <a:t>Avoid feedback about the outcomes associated with foregone alternatives. This is effective for regret avoidance, but can prevent learning about important information that may improve the quality of future decisions.</a:t>
            </a:r>
          </a:p>
          <a:p>
            <a:pPr marL="1085850" lvl="2" indent="-171450">
              <a:buFontTx/>
              <a:buChar char="-"/>
            </a:pPr>
            <a:r>
              <a:rPr lang="en-US" baseline="0" dirty="0" smtClean="0"/>
              <a:t>People also may make choices that compare favorably to alternatives. This also can be effective in reducing regret, but it may lead to choosing options that compare favorably to alternatives at the expense of choosing superior options that compare more ambiguously to the alternatives.</a:t>
            </a:r>
          </a:p>
          <a:p>
            <a:pPr marL="1085850" lvl="2"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E6F6327F-5E96-4E8A-92E8-519210FFF994}" type="slidenum">
              <a:rPr lang="en-US" smtClean="0"/>
              <a:t>9</a:t>
            </a:fld>
            <a:endParaRPr lang="en-US"/>
          </a:p>
        </p:txBody>
      </p:sp>
    </p:spTree>
    <p:extLst>
      <p:ext uri="{BB962C8B-B14F-4D97-AF65-F5344CB8AC3E}">
        <p14:creationId xmlns:p14="http://schemas.microsoft.com/office/powerpoint/2010/main" val="3457554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baseline="0" dirty="0" smtClean="0"/>
              <a:t>Though it is difficult, there are ways that people can minimize the effect that their emotions have on their decision-making. Here are several ways that this can be done:</a:t>
            </a:r>
          </a:p>
          <a:p>
            <a:pPr marL="628650" lvl="1" indent="-171450">
              <a:buFontTx/>
              <a:buChar char="-"/>
            </a:pPr>
            <a:r>
              <a:rPr lang="en-US" baseline="0" dirty="0" smtClean="0"/>
              <a:t>If people identify their emotions and link them to a specific source, they are likely to correct for their emotional state and adopt a more rational approach.</a:t>
            </a:r>
          </a:p>
          <a:p>
            <a:pPr marL="628650" lvl="1" indent="-171450">
              <a:buFontTx/>
              <a:buChar char="-"/>
            </a:pPr>
            <a:r>
              <a:rPr lang="en-US" baseline="0" dirty="0" smtClean="0"/>
              <a:t>When people are held accountable, they make more rational decisions and are less likely to allow emotions to influence their decision-making process.</a:t>
            </a:r>
          </a:p>
          <a:p>
            <a:pPr marL="628650" lvl="1" indent="-171450">
              <a:buFontTx/>
              <a:buChar char="-"/>
            </a:pPr>
            <a:r>
              <a:rPr lang="en-US" baseline="0" dirty="0" smtClean="0"/>
              <a:t>This may be less realistic, but institutionalizing unemotional discourse with respect to public policy debates may allow voters and politicians to make more effective decisions. Rather than succumbing to the emotions stirred by tragic events in the recent past, we may make better decisions as a society if we take a step back from our emotions and adopt a rational cost-benefit analysis of a situation that is free of self-serving biases that promote our own political agendas.</a:t>
            </a:r>
          </a:p>
        </p:txBody>
      </p:sp>
      <p:sp>
        <p:nvSpPr>
          <p:cNvPr id="4" name="Slide Number Placeholder 3"/>
          <p:cNvSpPr>
            <a:spLocks noGrp="1"/>
          </p:cNvSpPr>
          <p:nvPr>
            <p:ph type="sldNum" sz="quarter" idx="10"/>
          </p:nvPr>
        </p:nvSpPr>
        <p:spPr/>
        <p:txBody>
          <a:bodyPr/>
          <a:lstStyle/>
          <a:p>
            <a:fld id="{E6F6327F-5E96-4E8A-92E8-519210FFF994}" type="slidenum">
              <a:rPr lang="en-US" smtClean="0"/>
              <a:t>10</a:t>
            </a:fld>
            <a:endParaRPr lang="en-US"/>
          </a:p>
        </p:txBody>
      </p:sp>
    </p:spTree>
    <p:extLst>
      <p:ext uri="{BB962C8B-B14F-4D97-AF65-F5344CB8AC3E}">
        <p14:creationId xmlns:p14="http://schemas.microsoft.com/office/powerpoint/2010/main" val="34575549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10848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88034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96626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612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5CB5A40-FF90-48DD-A5C3-2C1ED3F2C67F}" type="datetimeFigureOut">
              <a:rPr lang="en-US" smtClean="0"/>
              <a:t>9/14/2012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3582099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5CB5A40-FF90-48DD-A5C3-2C1ED3F2C67F}" type="datetimeFigureOut">
              <a:rPr lang="en-US" smtClean="0"/>
              <a:t>9/14/2012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64933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CB5A40-FF90-48DD-A5C3-2C1ED3F2C67F}" type="datetimeFigureOut">
              <a:rPr lang="en-US" smtClean="0"/>
              <a:t>9/14/2012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85219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924309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5CB5A40-FF90-48DD-A5C3-2C1ED3F2C67F}" type="datetimeFigureOut">
              <a:rPr lang="en-US" smtClean="0"/>
              <a:t>9/14/2012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26914051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1468248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CB5A40-FF90-48DD-A5C3-2C1ED3F2C67F}" type="datetimeFigureOut">
              <a:rPr lang="en-US" smtClean="0"/>
              <a:t>9/14/2012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C4D931-527D-4C51-927A-69A47157AB0A}" type="slidenum">
              <a:rPr lang="en-US" smtClean="0"/>
              <a:t>‹#›</a:t>
            </a:fld>
            <a:endParaRPr lang="en-US"/>
          </a:p>
        </p:txBody>
      </p:sp>
    </p:spTree>
    <p:extLst>
      <p:ext uri="{BB962C8B-B14F-4D97-AF65-F5344CB8AC3E}">
        <p14:creationId xmlns:p14="http://schemas.microsoft.com/office/powerpoint/2010/main" val="4036677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CB5A40-FF90-48DD-A5C3-2C1ED3F2C67F}" type="datetimeFigureOut">
              <a:rPr lang="en-US" smtClean="0"/>
              <a:t>9/14/2012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C4D931-527D-4C51-927A-69A47157AB0A}" type="slidenum">
              <a:rPr lang="en-US" smtClean="0"/>
              <a:t>‹#›</a:t>
            </a:fld>
            <a:endParaRPr lang="en-US"/>
          </a:p>
        </p:txBody>
      </p:sp>
    </p:spTree>
    <p:extLst>
      <p:ext uri="{BB962C8B-B14F-4D97-AF65-F5344CB8AC3E}">
        <p14:creationId xmlns:p14="http://schemas.microsoft.com/office/powerpoint/2010/main" val="384576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762000"/>
            <a:ext cx="6059055" cy="4648200"/>
          </a:xfrm>
          <a:solidFill>
            <a:schemeClr val="accent1">
              <a:lumMod val="20000"/>
              <a:lumOff val="80000"/>
            </a:schemeClr>
          </a:solidFill>
        </p:spPr>
        <p:txBody>
          <a:bodyPr>
            <a:normAutofit/>
          </a:bodyPr>
          <a:lstStyle/>
          <a:p>
            <a:r>
              <a:rPr lang="en-US" sz="3000" dirty="0" smtClean="0"/>
              <a:t>Judgment in Managerial Decision Making 8e</a:t>
            </a:r>
            <a:br>
              <a:rPr lang="en-US" sz="3000" dirty="0" smtClean="0"/>
            </a:br>
            <a:r>
              <a:rPr lang="en-US" sz="3000" dirty="0" smtClean="0"/>
              <a:t/>
            </a:r>
            <a:br>
              <a:rPr lang="en-US" sz="3000" dirty="0" smtClean="0"/>
            </a:br>
            <a:r>
              <a:rPr lang="en-US" sz="3000" dirty="0"/>
              <a:t/>
            </a:r>
            <a:br>
              <a:rPr lang="en-US" sz="3000" dirty="0"/>
            </a:br>
            <a:r>
              <a:rPr lang="en-US" sz="3000" dirty="0" smtClean="0"/>
              <a:t>Chapter </a:t>
            </a:r>
            <a:r>
              <a:rPr lang="en-US" sz="3000" dirty="0" smtClean="0"/>
              <a:t>6</a:t>
            </a:r>
            <a:r>
              <a:rPr lang="en-US" sz="3000" dirty="0" smtClean="0"/>
              <a:t/>
            </a:r>
            <a:br>
              <a:rPr lang="en-US" sz="3000" dirty="0" smtClean="0"/>
            </a:br>
            <a:r>
              <a:rPr lang="en-US" sz="3200" dirty="0"/>
              <a:t>Motivational and Emotional Influences on Decision Making</a:t>
            </a:r>
            <a:endParaRPr lang="en-US" sz="3000" dirty="0"/>
          </a:p>
        </p:txBody>
      </p:sp>
      <p:pic>
        <p:nvPicPr>
          <p:cNvPr id="1027" name="Picture 3" descr="C:\Users\brbaker\AppData\Local\Microsoft\Windows\Temporary Internet Files\Content.Outlook\7AIUUS0U\120627_Judgment in Managerial Decision Making 8th Edition_R2Final_H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6927"/>
            <a:ext cx="2895600" cy="43434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6477000" y="6324599"/>
            <a:ext cx="2667000" cy="519545"/>
          </a:xfrm>
          <a:prstGeom prst="rect">
            <a:avLst/>
          </a:prstGeom>
          <a:solidFill>
            <a:schemeClr val="accent1">
              <a:lumMod val="20000"/>
              <a:lumOff val="8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1300" dirty="0" smtClean="0"/>
              <a:t>Copyright 2013 John Wiley &amp; Sons</a:t>
            </a:r>
            <a:endParaRPr lang="en-US" sz="1300" dirty="0"/>
          </a:p>
        </p:txBody>
      </p:sp>
    </p:spTree>
    <p:extLst>
      <p:ext uri="{BB962C8B-B14F-4D97-AF65-F5344CB8AC3E}">
        <p14:creationId xmlns:p14="http://schemas.microsoft.com/office/powerpoint/2010/main" val="31318595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The Footbridge Dilemma</a:t>
            </a:r>
            <a:endParaRPr lang="en-US"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819400" y="2133600"/>
            <a:ext cx="3652686" cy="3681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59614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The Trolley (Switch) Problem</a:t>
            </a:r>
            <a:endParaRPr lang="en-US"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981200" y="1981200"/>
            <a:ext cx="5210080" cy="3705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462974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Motivational and Emotional Influences</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The want-should conflict</a:t>
            </a:r>
          </a:p>
          <a:p>
            <a:r>
              <a:rPr lang="en-US" dirty="0" smtClean="0"/>
              <a:t>Self-serving perceptions of fairness</a:t>
            </a:r>
          </a:p>
          <a:p>
            <a:r>
              <a:rPr lang="en-US" dirty="0" smtClean="0"/>
              <a:t>Emotional influences on judgment</a:t>
            </a:r>
            <a:endParaRPr lang="en-US" dirty="0"/>
          </a:p>
        </p:txBody>
      </p:sp>
    </p:spTree>
    <p:extLst>
      <p:ext uri="{BB962C8B-B14F-4D97-AF65-F5344CB8AC3E}">
        <p14:creationId xmlns:p14="http://schemas.microsoft.com/office/powerpoint/2010/main" val="39814676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When Emotion and Cognition Collide</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fontScale="92500" lnSpcReduction="20000"/>
          </a:bodyPr>
          <a:lstStyle/>
          <a:p>
            <a:r>
              <a:rPr lang="en-US" dirty="0" smtClean="0"/>
              <a:t>Multiple selves</a:t>
            </a:r>
          </a:p>
          <a:p>
            <a:pPr lvl="1"/>
            <a:r>
              <a:rPr lang="en-US" dirty="0" smtClean="0"/>
              <a:t>Unique brain regions</a:t>
            </a:r>
          </a:p>
          <a:p>
            <a:pPr lvl="1"/>
            <a:r>
              <a:rPr lang="en-US" dirty="0" smtClean="0"/>
              <a:t>Joint versus separate evaluation</a:t>
            </a:r>
          </a:p>
          <a:p>
            <a:r>
              <a:rPr lang="en-US" dirty="0" smtClean="0"/>
              <a:t>The impact of temporal differences</a:t>
            </a:r>
          </a:p>
          <a:p>
            <a:pPr lvl="1"/>
            <a:r>
              <a:rPr lang="en-US" dirty="0" smtClean="0"/>
              <a:t>Hyperbolic discounting</a:t>
            </a:r>
          </a:p>
          <a:p>
            <a:pPr lvl="1"/>
            <a:r>
              <a:rPr lang="en-US" dirty="0" smtClean="0"/>
              <a:t>Applications</a:t>
            </a:r>
          </a:p>
          <a:p>
            <a:r>
              <a:rPr lang="en-US" dirty="0" smtClean="0"/>
              <a:t>Reconciling internal conflicts</a:t>
            </a:r>
          </a:p>
          <a:p>
            <a:pPr lvl="1"/>
            <a:r>
              <a:rPr lang="en-US" dirty="0" smtClean="0"/>
              <a:t>Commitment devices</a:t>
            </a:r>
          </a:p>
          <a:p>
            <a:pPr lvl="1"/>
            <a:r>
              <a:rPr lang="en-US" dirty="0" smtClean="0"/>
              <a:t>Communication between the two selves</a:t>
            </a:r>
          </a:p>
          <a:p>
            <a:pPr lvl="1"/>
            <a:r>
              <a:rPr lang="en-US" dirty="0" smtClean="0"/>
              <a:t>Compromise</a:t>
            </a:r>
          </a:p>
          <a:p>
            <a:pPr marL="457200" lvl="1" indent="0">
              <a:buNone/>
            </a:pPr>
            <a:endParaRPr lang="en-US" dirty="0" smtClean="0"/>
          </a:p>
          <a:p>
            <a:endParaRPr lang="en-US" dirty="0" smtClean="0"/>
          </a:p>
        </p:txBody>
      </p:sp>
    </p:spTree>
    <p:extLst>
      <p:ext uri="{BB962C8B-B14F-4D97-AF65-F5344CB8AC3E}">
        <p14:creationId xmlns:p14="http://schemas.microsoft.com/office/powerpoint/2010/main" val="3630074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Self-Serving Reasoning</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a:bodyPr>
          <a:lstStyle/>
          <a:p>
            <a:r>
              <a:rPr lang="en-US" dirty="0" smtClean="0"/>
              <a:t>Fairness biased by self-interest</a:t>
            </a:r>
          </a:p>
          <a:p>
            <a:r>
              <a:rPr lang="en-US" dirty="0" smtClean="0"/>
              <a:t>Biased information processing</a:t>
            </a:r>
          </a:p>
          <a:p>
            <a:r>
              <a:rPr lang="en-US" dirty="0" smtClean="0"/>
              <a:t>Examples:</a:t>
            </a:r>
          </a:p>
          <a:p>
            <a:pPr lvl="1"/>
            <a:r>
              <a:rPr lang="en-US" dirty="0" smtClean="0"/>
              <a:t>Auditors</a:t>
            </a:r>
          </a:p>
          <a:p>
            <a:pPr lvl="1"/>
            <a:r>
              <a:rPr lang="en-US" dirty="0" smtClean="0"/>
              <a:t>CEOs and bonuses</a:t>
            </a:r>
          </a:p>
          <a:p>
            <a:pPr lvl="1"/>
            <a:r>
              <a:rPr lang="en-US" dirty="0" smtClean="0"/>
              <a:t>Doctors and gifts</a:t>
            </a:r>
          </a:p>
          <a:p>
            <a:pPr lvl="1"/>
            <a:r>
              <a:rPr lang="en-US" dirty="0" smtClean="0"/>
              <a:t>Politicians and campaign contributions</a:t>
            </a:r>
            <a:endParaRPr lang="en-US" dirty="0"/>
          </a:p>
        </p:txBody>
      </p:sp>
    </p:spTree>
    <p:extLst>
      <p:ext uri="{BB962C8B-B14F-4D97-AF65-F5344CB8AC3E}">
        <p14:creationId xmlns:p14="http://schemas.microsoft.com/office/powerpoint/2010/main" val="7550600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fontScale="90000"/>
          </a:bodyPr>
          <a:lstStyle/>
          <a:p>
            <a:r>
              <a:rPr lang="en-US" dirty="0" smtClean="0"/>
              <a:t>Emotional Influences on Decision Making</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fontScale="92500" lnSpcReduction="20000"/>
          </a:bodyPr>
          <a:lstStyle/>
          <a:p>
            <a:r>
              <a:rPr lang="en-US" dirty="0" smtClean="0"/>
              <a:t>Specific emotions</a:t>
            </a:r>
          </a:p>
          <a:p>
            <a:pPr lvl="1"/>
            <a:r>
              <a:rPr lang="en-US" dirty="0" smtClean="0"/>
              <a:t>Fear makes us risk averse</a:t>
            </a:r>
          </a:p>
          <a:p>
            <a:pPr lvl="1"/>
            <a:r>
              <a:rPr lang="en-US" dirty="0" smtClean="0"/>
              <a:t>Sadness motivates us to change</a:t>
            </a:r>
          </a:p>
          <a:p>
            <a:pPr lvl="1"/>
            <a:r>
              <a:rPr lang="en-US" dirty="0" smtClean="0"/>
              <a:t>Disgust motivates us to sell</a:t>
            </a:r>
          </a:p>
          <a:p>
            <a:pPr lvl="1"/>
            <a:r>
              <a:rPr lang="en-US" dirty="0" smtClean="0"/>
              <a:t>Anger and happiness</a:t>
            </a:r>
          </a:p>
          <a:p>
            <a:pPr lvl="2"/>
            <a:r>
              <a:rPr lang="en-US" dirty="0" smtClean="0"/>
              <a:t>Increases confidence</a:t>
            </a:r>
          </a:p>
          <a:p>
            <a:pPr lvl="2"/>
            <a:r>
              <a:rPr lang="en-US" dirty="0" smtClean="0"/>
              <a:t>Increases sense of power</a:t>
            </a:r>
          </a:p>
          <a:p>
            <a:pPr lvl="2"/>
            <a:r>
              <a:rPr lang="en-US" dirty="0" smtClean="0"/>
              <a:t>Decreases risk sensitivity</a:t>
            </a:r>
          </a:p>
          <a:p>
            <a:r>
              <a:rPr lang="en-US" dirty="0" smtClean="0"/>
              <a:t>Recall</a:t>
            </a:r>
          </a:p>
          <a:p>
            <a:pPr lvl="1"/>
            <a:r>
              <a:rPr lang="en-US" dirty="0" smtClean="0"/>
              <a:t>Mood-consistent recall</a:t>
            </a:r>
          </a:p>
          <a:p>
            <a:pPr lvl="1"/>
            <a:r>
              <a:rPr lang="en-US" dirty="0" smtClean="0"/>
              <a:t>Weather and life satisfaction</a:t>
            </a:r>
          </a:p>
          <a:p>
            <a:pPr lvl="2"/>
            <a:endParaRPr lang="en-US" dirty="0"/>
          </a:p>
        </p:txBody>
      </p:sp>
    </p:spTree>
    <p:extLst>
      <p:ext uri="{BB962C8B-B14F-4D97-AF65-F5344CB8AC3E}">
        <p14:creationId xmlns:p14="http://schemas.microsoft.com/office/powerpoint/2010/main" val="15686032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solidFill>
            <a:schemeClr val="accent1">
              <a:lumMod val="20000"/>
              <a:lumOff val="80000"/>
            </a:schemeClr>
          </a:solidFill>
        </p:spPr>
        <p:txBody>
          <a:bodyPr>
            <a:normAutofit/>
          </a:bodyPr>
          <a:lstStyle/>
          <a:p>
            <a:r>
              <a:rPr lang="en-US" dirty="0" smtClean="0"/>
              <a:t>Missing a Flight</a:t>
            </a:r>
            <a:endParaRPr lang="en-US" dirty="0"/>
          </a:p>
        </p:txBody>
      </p:sp>
      <p:sp>
        <p:nvSpPr>
          <p:cNvPr id="4" name="Content Placeholder 3"/>
          <p:cNvSpPr>
            <a:spLocks noGrp="1"/>
          </p:cNvSpPr>
          <p:nvPr>
            <p:ph idx="1"/>
          </p:nvPr>
        </p:nvSpPr>
        <p:spPr>
          <a:solidFill>
            <a:schemeClr val="accent1">
              <a:lumMod val="20000"/>
              <a:lumOff val="80000"/>
            </a:schemeClr>
          </a:solidFill>
        </p:spPr>
        <p:txBody>
          <a:bodyPr>
            <a:normAutofit fontScale="77500" lnSpcReduction="20000"/>
          </a:bodyPr>
          <a:lstStyle/>
          <a:p>
            <a:pPr marL="0" indent="0">
              <a:buNone/>
            </a:pPr>
            <a:r>
              <a:rPr lang="en-US" dirty="0"/>
              <a:t>Imagine that you are at an out-of-town business meeting that runs late. As soon as you can break away, you head to the airport to catch the last ﬂight home. If you miss the ﬂight, which is scheduled to leave at 8:30 P.M., you will have to stay overnight and miss an important meeting the next day. You run into trafﬁc and do not get to the airport until 8:52 P.M. You run to the gate, arriving there at 8:57 P.M. When you arrive, either: </a:t>
            </a:r>
            <a:endParaRPr lang="en-US" dirty="0" smtClean="0"/>
          </a:p>
          <a:p>
            <a:pPr marL="0" indent="0">
              <a:buNone/>
            </a:pPr>
            <a:endParaRPr lang="en-US" dirty="0"/>
          </a:p>
          <a:p>
            <a:pPr marL="0" indent="0">
              <a:buNone/>
            </a:pPr>
            <a:r>
              <a:rPr lang="en-US" dirty="0" smtClean="0"/>
              <a:t>a. You </a:t>
            </a:r>
            <a:r>
              <a:rPr lang="en-US" dirty="0"/>
              <a:t>ﬁnd out that the plane left on schedule at 8:30 P.M., </a:t>
            </a:r>
            <a:r>
              <a:rPr lang="en-US" dirty="0" smtClean="0"/>
              <a:t>or </a:t>
            </a:r>
            <a:endParaRPr lang="en-US" dirty="0"/>
          </a:p>
          <a:p>
            <a:pPr marL="0" indent="0">
              <a:buNone/>
            </a:pPr>
            <a:r>
              <a:rPr lang="en-US" dirty="0" smtClean="0"/>
              <a:t>b</a:t>
            </a:r>
            <a:r>
              <a:rPr lang="en-US" dirty="0"/>
              <a:t>. You see the plane depart, having left the gate at 8:55 P.M. </a:t>
            </a:r>
          </a:p>
          <a:p>
            <a:pPr marL="0" indent="0">
              <a:buNone/>
            </a:pPr>
            <a:endParaRPr lang="en-US" dirty="0" smtClean="0"/>
          </a:p>
        </p:txBody>
      </p:sp>
    </p:spTree>
    <p:extLst>
      <p:ext uri="{BB962C8B-B14F-4D97-AF65-F5344CB8AC3E}">
        <p14:creationId xmlns:p14="http://schemas.microsoft.com/office/powerpoint/2010/main" val="2404719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normAutofit/>
          </a:bodyPr>
          <a:lstStyle/>
          <a:p>
            <a:r>
              <a:rPr lang="en-US" dirty="0" smtClean="0"/>
              <a:t>Regret Avoidance</a:t>
            </a:r>
            <a:endParaRPr lang="en-US" dirty="0"/>
          </a:p>
        </p:txBody>
      </p:sp>
      <p:sp>
        <p:nvSpPr>
          <p:cNvPr id="5" name="Content Placeholder 4"/>
          <p:cNvSpPr>
            <a:spLocks noGrp="1"/>
          </p:cNvSpPr>
          <p:nvPr>
            <p:ph idx="1"/>
          </p:nvPr>
        </p:nvSpPr>
        <p:spPr>
          <a:solidFill>
            <a:schemeClr val="accent1">
              <a:lumMod val="20000"/>
              <a:lumOff val="80000"/>
            </a:schemeClr>
          </a:solidFill>
        </p:spPr>
        <p:txBody>
          <a:bodyPr>
            <a:normAutofit/>
          </a:bodyPr>
          <a:lstStyle/>
          <a:p>
            <a:r>
              <a:rPr lang="en-US" dirty="0" smtClean="0"/>
              <a:t>Olympic medalists and regret</a:t>
            </a:r>
          </a:p>
          <a:p>
            <a:r>
              <a:rPr lang="en-US" dirty="0" smtClean="0"/>
              <a:t>Not changing one’s initial decisions</a:t>
            </a:r>
          </a:p>
          <a:p>
            <a:r>
              <a:rPr lang="en-US" dirty="0" smtClean="0"/>
              <a:t>Avoiding negative feedback</a:t>
            </a:r>
          </a:p>
          <a:p>
            <a:pPr lvl="1"/>
            <a:r>
              <a:rPr lang="en-US" dirty="0" smtClean="0"/>
              <a:t>Avoid feedback on foregone alternatives</a:t>
            </a:r>
          </a:p>
          <a:p>
            <a:pPr lvl="1"/>
            <a:r>
              <a:rPr lang="en-US" dirty="0" smtClean="0"/>
              <a:t>Choices comparing favorably to alternatives</a:t>
            </a:r>
          </a:p>
          <a:p>
            <a:endParaRPr lang="en-US" dirty="0"/>
          </a:p>
        </p:txBody>
      </p:sp>
    </p:spTree>
    <p:extLst>
      <p:ext uri="{BB962C8B-B14F-4D97-AF65-F5344CB8AC3E}">
        <p14:creationId xmlns:p14="http://schemas.microsoft.com/office/powerpoint/2010/main" val="105097986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solidFill>
            <a:schemeClr val="accent1">
              <a:lumMod val="20000"/>
              <a:lumOff val="80000"/>
            </a:schemeClr>
          </a:solidFill>
        </p:spPr>
        <p:txBody>
          <a:bodyPr>
            <a:normAutofit/>
          </a:bodyPr>
          <a:lstStyle/>
          <a:p>
            <a:r>
              <a:rPr lang="en-US" dirty="0" smtClean="0"/>
              <a:t>Limiting the Influence of Emotions</a:t>
            </a:r>
            <a:endParaRPr lang="en-US" dirty="0"/>
          </a:p>
        </p:txBody>
      </p:sp>
      <p:sp>
        <p:nvSpPr>
          <p:cNvPr id="7" name="Content Placeholder 6"/>
          <p:cNvSpPr>
            <a:spLocks noGrp="1"/>
          </p:cNvSpPr>
          <p:nvPr>
            <p:ph idx="1"/>
          </p:nvPr>
        </p:nvSpPr>
        <p:spPr>
          <a:solidFill>
            <a:schemeClr val="accent1">
              <a:lumMod val="20000"/>
              <a:lumOff val="80000"/>
            </a:schemeClr>
          </a:solidFill>
        </p:spPr>
        <p:txBody>
          <a:bodyPr/>
          <a:lstStyle/>
          <a:p>
            <a:r>
              <a:rPr lang="en-US" dirty="0" smtClean="0"/>
              <a:t>Identify emotions and their sources</a:t>
            </a:r>
          </a:p>
          <a:p>
            <a:r>
              <a:rPr lang="en-US" dirty="0" smtClean="0"/>
              <a:t>Accountability</a:t>
            </a:r>
          </a:p>
          <a:p>
            <a:r>
              <a:rPr lang="en-US" dirty="0" smtClean="0"/>
              <a:t>Institutionalize controls on emotion</a:t>
            </a:r>
          </a:p>
          <a:p>
            <a:pPr lvl="1"/>
            <a:endParaRPr lang="en-US" dirty="0"/>
          </a:p>
        </p:txBody>
      </p:sp>
    </p:spTree>
    <p:extLst>
      <p:ext uri="{BB962C8B-B14F-4D97-AF65-F5344CB8AC3E}">
        <p14:creationId xmlns:p14="http://schemas.microsoft.com/office/powerpoint/2010/main" val="7163013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3204</Words>
  <Application>Microsoft Office PowerPoint</Application>
  <PresentationFormat>On-screen Show (4:3)</PresentationFormat>
  <Paragraphs>186</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Judgment in Managerial Decision Making 8e   Chapter 6 Motivational and Emotional Influences on Decision Making</vt:lpstr>
      <vt:lpstr>The Footbridge Dilemma</vt:lpstr>
      <vt:lpstr>The Trolley (Switch) Problem</vt:lpstr>
      <vt:lpstr>Motivational and Emotional Influences</vt:lpstr>
      <vt:lpstr>When Emotion and Cognition Collide</vt:lpstr>
      <vt:lpstr>Self-Serving Reasoning</vt:lpstr>
      <vt:lpstr>Emotional Influences on Decision Making</vt:lpstr>
      <vt:lpstr>Missing a Flight</vt:lpstr>
      <vt:lpstr>Regret Avoidance</vt:lpstr>
      <vt:lpstr>Limiting the Influence of Emotions</vt:lpstr>
    </vt:vector>
  </TitlesOfParts>
  <Company>Haas Computing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Managerial Decision Making</dc:title>
  <dc:creator>techie</dc:creator>
  <cp:lastModifiedBy>WileyService</cp:lastModifiedBy>
  <cp:revision>182</cp:revision>
  <dcterms:created xsi:type="dcterms:W3CDTF">2012-05-22T06:14:36Z</dcterms:created>
  <dcterms:modified xsi:type="dcterms:W3CDTF">2012-09-14T16:02:27Z</dcterms:modified>
</cp:coreProperties>
</file>